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96" r:id="rId5"/>
    <p:sldId id="295" r:id="rId6"/>
    <p:sldId id="297" r:id="rId7"/>
    <p:sldId id="300" r:id="rId8"/>
    <p:sldId id="299" r:id="rId9"/>
    <p:sldId id="302" r:id="rId10"/>
    <p:sldId id="259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318" r:id="rId26"/>
    <p:sldId id="266" r:id="rId27"/>
    <p:sldId id="313" r:id="rId28"/>
  </p:sldIdLst>
  <p:sldSz cx="9144000" cy="5143500" type="screen16x9"/>
  <p:notesSz cx="6858000" cy="9144000"/>
  <p:embeddedFontLst>
    <p:embeddedFont>
      <p:font typeface="Lato Light" panose="020B0604020202020204" charset="0"/>
      <p:regular r:id="rId30"/>
      <p:bold r:id="rId31"/>
      <p:italic r:id="rId32"/>
      <p:boldItalic r:id="rId33"/>
    </p:embeddedFont>
    <p:embeddedFont>
      <p:font typeface="Roboto Slab Regular" panose="020B0604020202020204" charset="0"/>
      <p:regular r:id="rId34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657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6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microsoft.com/office/2007/relationships/hdphoto" Target="../media/hdphoto5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Причастия и деепричастия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1707654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Потренируемся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1376"/>
            <a:ext cx="3358994" cy="2664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244141" y="13476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каком из следующий вариантов пишется буква Я?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кол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щие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тле..т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(они)</a:t>
            </a:r>
          </a:p>
          <a:p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выгор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..т (они)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стел..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щийся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бор..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щийся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6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571750"/>
            <a:ext cx="8229600" cy="519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ВЫГОР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</a:t>
            </a:r>
            <a:r>
              <a:rPr lang="ru-RU" dirty="0" smtClean="0">
                <a:solidFill>
                  <a:srgbClr val="002060"/>
                </a:solidFill>
              </a:rPr>
              <a:t>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274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49163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Verdana"/>
              </a:rPr>
              <a:t>В каком слове пишется буква Ю?</a:t>
            </a:r>
          </a:p>
          <a:p>
            <a:pPr algn="just"/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Verdana"/>
              </a:rPr>
              <a:t>помн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щий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мел..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щий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крас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..т</a:t>
            </a: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скач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щий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завис..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щий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074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499742"/>
            <a:ext cx="8229600" cy="5196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МЕЛ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/>
              </a:rPr>
              <a:t>Ю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ЩИЙ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7879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3476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В каком из следующий слов пишется буква Е?</a:t>
            </a:r>
          </a:p>
          <a:p>
            <a:pPr algn="just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увид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..т</a:t>
            </a:r>
          </a:p>
          <a:p>
            <a:pPr algn="just"/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леч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щий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расчерт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..т</a:t>
            </a:r>
          </a:p>
          <a:p>
            <a:pPr algn="just"/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обиж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нный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немысл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Verdana"/>
              </a:rPr>
              <a:t>мый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5109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211710"/>
            <a:ext cx="8229600" cy="519600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Verdana"/>
              </a:rPr>
              <a:t>обиж</a:t>
            </a:r>
            <a:r>
              <a:rPr lang="ru-RU" sz="1800" dirty="0">
                <a:solidFill>
                  <a:srgbClr val="C00000"/>
                </a:solidFill>
                <a:latin typeface="Verdana"/>
              </a:rPr>
              <a:t>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Verdana"/>
              </a:rPr>
              <a:t>нный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2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2304989" y="141962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Verdana"/>
              </a:rPr>
              <a:t>Какие гласные пишутся в следующих словах?</a:t>
            </a:r>
          </a:p>
          <a:p>
            <a:pPr algn="just"/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Verdana"/>
              </a:rPr>
              <a:t>прогнозиру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мый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точ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шь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беспоко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шься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тревож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шься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Verdana"/>
            </a:endParaRPr>
          </a:p>
          <a:p>
            <a:pPr algn="just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выкач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..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Verdana"/>
              </a:rPr>
              <a:t>нная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Verdana"/>
              </a:rPr>
              <a:t> (жидкость)</a:t>
            </a:r>
          </a:p>
        </p:txBody>
      </p:sp>
    </p:spTree>
    <p:extLst>
      <p:ext uri="{BB962C8B-B14F-4D97-AF65-F5344CB8AC3E}">
        <p14:creationId xmlns:p14="http://schemas.microsoft.com/office/powerpoint/2010/main" val="425893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022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прогнозиру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е</a:t>
            </a:r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мый</a:t>
            </a:r>
            <a:endParaRPr lang="ru-RU" sz="2400" dirty="0">
              <a:solidFill>
                <a:srgbClr val="DEE9F2">
                  <a:lumMod val="10000"/>
                </a:srgbClr>
              </a:solidFill>
              <a:latin typeface="Verdana"/>
            </a:endParaRPr>
          </a:p>
          <a:p>
            <a:pPr lvl="0" algn="just"/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точ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</a:t>
            </a:r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шь</a:t>
            </a:r>
            <a:endParaRPr lang="ru-RU" sz="2400" dirty="0">
              <a:solidFill>
                <a:srgbClr val="DEE9F2">
                  <a:lumMod val="10000"/>
                </a:srgbClr>
              </a:solidFill>
              <a:latin typeface="Verdana"/>
            </a:endParaRPr>
          </a:p>
          <a:p>
            <a:pPr lvl="0" algn="just"/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беспоко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</a:t>
            </a:r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шься</a:t>
            </a:r>
            <a:endParaRPr lang="ru-RU" sz="2400" dirty="0">
              <a:solidFill>
                <a:srgbClr val="DEE9F2">
                  <a:lumMod val="10000"/>
                </a:srgbClr>
              </a:solidFill>
              <a:latin typeface="Verdana"/>
            </a:endParaRPr>
          </a:p>
          <a:p>
            <a:pPr lvl="0" algn="just"/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тревож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</a:t>
            </a:r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шься</a:t>
            </a:r>
            <a:endParaRPr lang="ru-RU" sz="2400" dirty="0">
              <a:solidFill>
                <a:srgbClr val="DEE9F2">
                  <a:lumMod val="10000"/>
                </a:srgbClr>
              </a:solidFill>
              <a:latin typeface="Verdana"/>
            </a:endParaRPr>
          </a:p>
          <a:p>
            <a:pPr lvl="0" algn="just"/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выкач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а</a:t>
            </a:r>
            <a:r>
              <a:rPr lang="ru-RU" sz="2400" dirty="0" smtClean="0">
                <a:solidFill>
                  <a:srgbClr val="DEE9F2">
                    <a:lumMod val="10000"/>
                  </a:srgbClr>
                </a:solidFill>
                <a:latin typeface="Verdana"/>
              </a:rPr>
              <a:t>нная </a:t>
            </a:r>
            <a:r>
              <a:rPr lang="ru-RU" sz="2400" dirty="0">
                <a:solidFill>
                  <a:srgbClr val="DEE9F2">
                    <a:lumMod val="10000"/>
                  </a:srgbClr>
                </a:solidFill>
                <a:latin typeface="Verdana"/>
              </a:rPr>
              <a:t>(жидкость)</a:t>
            </a:r>
          </a:p>
        </p:txBody>
      </p:sp>
    </p:spTree>
    <p:extLst>
      <p:ext uri="{BB962C8B-B14F-4D97-AF65-F5344CB8AC3E}">
        <p14:creationId xmlns:p14="http://schemas.microsoft.com/office/powerpoint/2010/main" val="156509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0359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Verdana"/>
              </a:rPr>
              <a:t>Какие гласные пишутся в следующих словах?</a:t>
            </a:r>
          </a:p>
          <a:p>
            <a:pPr algn="just"/>
            <a:r>
              <a:rPr lang="ru-RU" sz="2400" dirty="0" err="1" smtClean="0">
                <a:latin typeface="Verdana"/>
              </a:rPr>
              <a:t>независ</a:t>
            </a:r>
            <a:r>
              <a:rPr lang="ru-RU" sz="2400" dirty="0" smtClean="0">
                <a:latin typeface="Verdana"/>
              </a:rPr>
              <a:t>..</a:t>
            </a:r>
            <a:r>
              <a:rPr lang="ru-RU" sz="2400" dirty="0" err="1" smtClean="0">
                <a:latin typeface="Verdana"/>
              </a:rPr>
              <a:t>мый</a:t>
            </a:r>
            <a:endParaRPr lang="ru-RU" sz="2400" dirty="0">
              <a:latin typeface="Verdana"/>
            </a:endParaRPr>
          </a:p>
          <a:p>
            <a:pPr algn="just"/>
            <a:r>
              <a:rPr lang="ru-RU" sz="2400" dirty="0" err="1" smtClean="0">
                <a:latin typeface="Verdana"/>
              </a:rPr>
              <a:t>подозрева</a:t>
            </a:r>
            <a:r>
              <a:rPr lang="ru-RU" sz="2400" dirty="0" smtClean="0">
                <a:latin typeface="Verdana"/>
              </a:rPr>
              <a:t>..</a:t>
            </a:r>
            <a:r>
              <a:rPr lang="ru-RU" sz="2400" dirty="0" err="1" smtClean="0">
                <a:latin typeface="Verdana"/>
              </a:rPr>
              <a:t>мый</a:t>
            </a:r>
            <a:endParaRPr lang="ru-RU" sz="2400" dirty="0">
              <a:latin typeface="Verdana"/>
            </a:endParaRPr>
          </a:p>
          <a:p>
            <a:pPr algn="just"/>
            <a:r>
              <a:rPr lang="ru-RU" sz="2400" dirty="0" smtClean="0">
                <a:latin typeface="Verdana"/>
              </a:rPr>
              <a:t>расходу..</a:t>
            </a:r>
            <a:r>
              <a:rPr lang="ru-RU" sz="2400" dirty="0" err="1" smtClean="0">
                <a:latin typeface="Verdana"/>
              </a:rPr>
              <a:t>мые</a:t>
            </a:r>
            <a:endParaRPr lang="ru-RU" sz="2400" dirty="0">
              <a:latin typeface="Verdana"/>
            </a:endParaRPr>
          </a:p>
          <a:p>
            <a:pPr algn="just"/>
            <a:r>
              <a:rPr lang="ru-RU" sz="2400" dirty="0" err="1">
                <a:latin typeface="Verdana"/>
              </a:rPr>
              <a:t>нахмур</a:t>
            </a:r>
            <a:r>
              <a:rPr lang="ru-RU" sz="2400" dirty="0">
                <a:latin typeface="Verdana"/>
              </a:rPr>
              <a:t>..</a:t>
            </a:r>
            <a:r>
              <a:rPr lang="ru-RU" sz="2400" dirty="0" err="1">
                <a:latin typeface="Verdana"/>
              </a:rPr>
              <a:t>нный</a:t>
            </a:r>
            <a:endParaRPr lang="ru-RU" sz="2400" dirty="0">
              <a:latin typeface="Verdana"/>
            </a:endParaRPr>
          </a:p>
          <a:p>
            <a:pPr algn="just"/>
            <a:r>
              <a:rPr lang="ru-RU" sz="2400" dirty="0" err="1">
                <a:latin typeface="Verdana"/>
              </a:rPr>
              <a:t>увид</a:t>
            </a:r>
            <a:r>
              <a:rPr lang="ru-RU" sz="2400" dirty="0">
                <a:latin typeface="Verdana"/>
              </a:rPr>
              <a:t>..</a:t>
            </a:r>
            <a:r>
              <a:rPr lang="ru-RU" sz="2400" dirty="0" err="1">
                <a:latin typeface="Verdana"/>
              </a:rPr>
              <a:t>вший</a:t>
            </a:r>
            <a:endParaRPr lang="ru-RU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0511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0" y="483518"/>
            <a:ext cx="2627784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План презентации</a:t>
            </a:r>
            <a:endParaRPr sz="2800"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43808" y="267494"/>
            <a:ext cx="5917539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sz="2400" b="1" dirty="0" smtClean="0">
                <a:solidFill>
                  <a:srgbClr val="4A5C65"/>
                </a:solidFill>
              </a:rPr>
              <a:t>Кратко и причастиях и деепричастиях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sz="2400" b="1" dirty="0" smtClean="0">
                <a:solidFill>
                  <a:srgbClr val="4A5C65"/>
                </a:solidFill>
              </a:rPr>
              <a:t>Действительные причастия и их правописание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sz="2400" b="1" dirty="0" smtClean="0">
                <a:solidFill>
                  <a:srgbClr val="4A5C65"/>
                </a:solidFill>
              </a:rPr>
              <a:t>Страдательные причастия и их правописания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sz="2400" b="1" dirty="0" smtClean="0">
                <a:solidFill>
                  <a:srgbClr val="4A5C65"/>
                </a:solidFill>
              </a:rPr>
              <a:t>Практика по правописанию причастий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sz="2400" b="1" dirty="0" smtClean="0">
                <a:solidFill>
                  <a:srgbClr val="4A5C65"/>
                </a:solidFill>
              </a:rPr>
              <a:t>Практика по пунктуации(причастный и деепричастный оборот)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432048" cy="5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3518"/>
            <a:ext cx="46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12118"/>
            <a:ext cx="4397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022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 smtClean="0">
                <a:latin typeface="Verdana"/>
              </a:rPr>
              <a:t>независ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</a:t>
            </a:r>
            <a:r>
              <a:rPr lang="ru-RU" sz="2400" dirty="0" smtClean="0">
                <a:latin typeface="Verdana"/>
              </a:rPr>
              <a:t>мый</a:t>
            </a:r>
            <a:endParaRPr lang="ru-RU" sz="2400" dirty="0">
              <a:latin typeface="Verdana"/>
            </a:endParaRPr>
          </a:p>
          <a:p>
            <a:pPr lvl="0" algn="just"/>
            <a:r>
              <a:rPr lang="ru-RU" sz="2400" dirty="0" smtClean="0">
                <a:latin typeface="Verdana"/>
              </a:rPr>
              <a:t>подозрева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е</a:t>
            </a:r>
            <a:r>
              <a:rPr lang="ru-RU" sz="2400" dirty="0" smtClean="0">
                <a:latin typeface="Verdana"/>
              </a:rPr>
              <a:t>мый</a:t>
            </a:r>
            <a:endParaRPr lang="ru-RU" sz="2400" dirty="0">
              <a:latin typeface="Verdana"/>
            </a:endParaRPr>
          </a:p>
          <a:p>
            <a:pPr lvl="0" algn="just"/>
            <a:r>
              <a:rPr lang="ru-RU" sz="2400" dirty="0" smtClean="0">
                <a:latin typeface="Verdana"/>
              </a:rPr>
              <a:t>расходу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е</a:t>
            </a:r>
            <a:r>
              <a:rPr lang="ru-RU" sz="2400" dirty="0" smtClean="0">
                <a:latin typeface="Verdana"/>
              </a:rPr>
              <a:t>мые</a:t>
            </a:r>
            <a:endParaRPr lang="ru-RU" sz="2400" dirty="0">
              <a:latin typeface="Verdana"/>
            </a:endParaRPr>
          </a:p>
          <a:p>
            <a:pPr lvl="0" algn="just"/>
            <a:r>
              <a:rPr lang="ru-RU" sz="2400" dirty="0" smtClean="0">
                <a:latin typeface="Verdana"/>
              </a:rPr>
              <a:t>нахмур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е</a:t>
            </a:r>
            <a:r>
              <a:rPr lang="ru-RU" sz="2400" dirty="0" smtClean="0">
                <a:latin typeface="Verdana"/>
              </a:rPr>
              <a:t>нный</a:t>
            </a:r>
            <a:endParaRPr lang="ru-RU" sz="2400" dirty="0">
              <a:latin typeface="Verdana"/>
            </a:endParaRPr>
          </a:p>
          <a:p>
            <a:pPr lvl="0" algn="just"/>
            <a:r>
              <a:rPr lang="ru-RU" sz="2400" dirty="0" smtClean="0">
                <a:latin typeface="Verdana"/>
              </a:rPr>
              <a:t>увид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е</a:t>
            </a:r>
            <a:r>
              <a:rPr lang="ru-RU" sz="2400" dirty="0" smtClean="0">
                <a:latin typeface="Verdana"/>
              </a:rPr>
              <a:t>вший</a:t>
            </a:r>
            <a:endParaRPr lang="ru-RU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176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3159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latin typeface="Verdana"/>
              </a:rPr>
              <a:t>От </a:t>
            </a:r>
            <a:r>
              <a:rPr lang="ru-RU" sz="1800" dirty="0">
                <a:latin typeface="Verdana"/>
              </a:rPr>
              <a:t>глаголов, данных  скобках, образуйте деепричастия, запишите получившиеся предложения, расставьте знаки препинания.</a:t>
            </a:r>
          </a:p>
          <a:p>
            <a:pPr lvl="0" algn="just"/>
            <a:endParaRPr lang="ru-RU" sz="1800" dirty="0">
              <a:latin typeface="Verdana"/>
            </a:endParaRPr>
          </a:p>
          <a:p>
            <a:pPr lvl="0" algn="just"/>
            <a:r>
              <a:rPr lang="ru-RU" sz="1800" dirty="0">
                <a:latin typeface="Verdana"/>
              </a:rPr>
              <a:t>1. В орешник можно было попасть тропкой (перебраться) через неглубокий овраг. 2. Я свернул с дороги и (увязать) по колено кое – как добрался до дороги. 3. Яркие полосы солнечных лучей (пробить) сквозь кровлю деревьев рассеивают плотный сумрак леса</a:t>
            </a:r>
          </a:p>
        </p:txBody>
      </p:sp>
    </p:spTree>
    <p:extLst>
      <p:ext uri="{BB962C8B-B14F-4D97-AF65-F5344CB8AC3E}">
        <p14:creationId xmlns:p14="http://schemas.microsoft.com/office/powerpoint/2010/main" val="2114353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>
          <a:xfrm>
            <a:off x="403015" y="77155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latin typeface="Verdana"/>
              </a:rPr>
              <a:t>1. Такими </a:t>
            </a:r>
            <a:r>
              <a:rPr lang="ru-RU" sz="1800" dirty="0">
                <a:latin typeface="Verdana"/>
              </a:rPr>
              <a:t>словами встретил старый Бульба двух сыновей своих учившихся в киевской бурсе и приехавших уже на дом к отцу.</a:t>
            </a:r>
          </a:p>
          <a:p>
            <a:pPr lvl="0" algn="just"/>
            <a:r>
              <a:rPr lang="ru-RU" sz="1800" dirty="0" smtClean="0">
                <a:latin typeface="Verdana"/>
              </a:rPr>
              <a:t>2. У </a:t>
            </a:r>
            <a:r>
              <a:rPr lang="ru-RU" sz="1800" dirty="0">
                <a:latin typeface="Verdana"/>
              </a:rPr>
              <a:t>них были только длинные чубы, за которые мог выдрать их всякий </a:t>
            </a:r>
            <a:r>
              <a:rPr lang="ru-RU" sz="1800" dirty="0" smtClean="0">
                <a:latin typeface="Verdana"/>
              </a:rPr>
              <a:t>казак </a:t>
            </a:r>
            <a:r>
              <a:rPr lang="ru-RU" sz="1800" dirty="0">
                <a:latin typeface="Verdana"/>
              </a:rPr>
              <a:t>носивший оружие.</a:t>
            </a:r>
          </a:p>
          <a:p>
            <a:pPr lvl="0" algn="just"/>
            <a:r>
              <a:rPr lang="ru-RU" sz="1800" dirty="0" smtClean="0">
                <a:latin typeface="Verdana"/>
              </a:rPr>
              <a:t>3. Бедная </a:t>
            </a:r>
            <a:r>
              <a:rPr lang="ru-RU" sz="1800" dirty="0">
                <a:latin typeface="Verdana"/>
              </a:rPr>
              <a:t>старушка привыкшая уже к таким поступкам своего мужа печально глядела сидя на лавке.</a:t>
            </a:r>
          </a:p>
          <a:p>
            <a:pPr lvl="0" algn="just"/>
            <a:r>
              <a:rPr lang="ru-RU" sz="1800" dirty="0" smtClean="0">
                <a:latin typeface="Verdana"/>
              </a:rPr>
              <a:t>4. Он </a:t>
            </a:r>
            <a:r>
              <a:rPr lang="ru-RU" sz="1800" dirty="0">
                <a:latin typeface="Verdana"/>
              </a:rPr>
              <a:t>любил простую жизнь </a:t>
            </a:r>
            <a:r>
              <a:rPr lang="ru-RU" sz="1800" dirty="0" smtClean="0">
                <a:latin typeface="Verdana"/>
              </a:rPr>
              <a:t>казаков </a:t>
            </a:r>
            <a:r>
              <a:rPr lang="ru-RU" sz="1800" dirty="0">
                <a:latin typeface="Verdana"/>
              </a:rPr>
              <a:t>и перессорился с теми из своих товарищей, которые были наклонны к варшавской стороне называя их </a:t>
            </a:r>
            <a:r>
              <a:rPr lang="ru-RU" sz="1800" dirty="0" err="1">
                <a:latin typeface="Verdana"/>
              </a:rPr>
              <a:t>холопьями</a:t>
            </a:r>
            <a:r>
              <a:rPr lang="ru-RU" sz="1800" dirty="0">
                <a:latin typeface="Verdana"/>
              </a:rPr>
              <a:t> польских панов.</a:t>
            </a:r>
          </a:p>
          <a:p>
            <a:pPr lvl="0" algn="just"/>
            <a:r>
              <a:rPr lang="ru-RU" sz="1800" dirty="0" smtClean="0">
                <a:latin typeface="Verdana"/>
              </a:rPr>
              <a:t>5. Она </a:t>
            </a:r>
            <a:r>
              <a:rPr lang="ru-RU" sz="1800" dirty="0">
                <a:latin typeface="Verdana"/>
              </a:rPr>
              <a:t>приникла к изголовью дорогих сыновей своих лежавших рядом…</a:t>
            </a:r>
          </a:p>
          <a:p>
            <a:pPr lvl="0" algn="just"/>
            <a:r>
              <a:rPr lang="ru-RU" sz="1800" dirty="0" smtClean="0">
                <a:latin typeface="Verdana"/>
              </a:rPr>
              <a:t>6. Месяц </a:t>
            </a:r>
            <a:r>
              <a:rPr lang="ru-RU" sz="1800" dirty="0">
                <a:latin typeface="Verdana"/>
              </a:rPr>
              <a:t>с вышины неба давно уже озарял весь двор наполненный спящими густую кучу верб и высокий бурьян, в котором потонул частокол окружавший двор.</a:t>
            </a:r>
          </a:p>
        </p:txBody>
      </p:sp>
    </p:spTree>
    <p:extLst>
      <p:ext uri="{BB962C8B-B14F-4D97-AF65-F5344CB8AC3E}">
        <p14:creationId xmlns:p14="http://schemas.microsoft.com/office/powerpoint/2010/main" val="84674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409911" y="91556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latin typeface="Verdana"/>
              </a:rPr>
              <a:t>Спишите предложения, обозначьте границы деепричастных и причастных оборотов, расставьте знаки препинания.</a:t>
            </a:r>
          </a:p>
          <a:p>
            <a:pPr lvl="0" algn="just"/>
            <a:endParaRPr lang="ru-RU" sz="1800" dirty="0">
              <a:latin typeface="Verdana"/>
            </a:endParaRPr>
          </a:p>
          <a:p>
            <a:pPr lvl="0" algn="just"/>
            <a:r>
              <a:rPr lang="ru-RU" sz="1800" dirty="0">
                <a:latin typeface="Verdana"/>
              </a:rPr>
              <a:t>1.Пройдя несколько домов Гаврик втащил Петю в </a:t>
            </a:r>
            <a:r>
              <a:rPr lang="ru-RU" sz="1800" dirty="0" smtClean="0">
                <a:latin typeface="Verdana"/>
              </a:rPr>
              <a:t>какие-то </a:t>
            </a:r>
            <a:r>
              <a:rPr lang="ru-RU" sz="1800" dirty="0">
                <a:latin typeface="Verdana"/>
              </a:rPr>
              <a:t>ворота. 2. Пароход шёл задним ходом медленно поворачивая. 3. Шаланда подпрыгивая и разбивая волну быстро  уходила  в открытое море ярко синевшее крепкой зыбью. 4.Сдав тетради учителю ребята выходили из класса оглядываясь на Генку. 5. Выбравшись на чистую воду старая утка поплыла вдоль залива испуганно оглядываясь и подзывая к себе утят. 6. Сорока вспорхнула и распустив хвост по прямой полетела прочь. 7. Ворча и оглядываясь Каштанка вошла в комнату. 8. Алексей вздохнул прощаясь с затухающим костром.</a:t>
            </a:r>
          </a:p>
        </p:txBody>
      </p:sp>
    </p:spTree>
    <p:extLst>
      <p:ext uri="{BB962C8B-B14F-4D97-AF65-F5344CB8AC3E}">
        <p14:creationId xmlns:p14="http://schemas.microsoft.com/office/powerpoint/2010/main" val="1993338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409911" y="91556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latin typeface="Verdana"/>
              </a:rPr>
              <a:t>Спишите предложения, обозначьте границы деепричастных </a:t>
            </a:r>
            <a:r>
              <a:rPr lang="ru-RU" sz="1800" dirty="0" smtClean="0">
                <a:latin typeface="Verdana"/>
              </a:rPr>
              <a:t>оборотов</a:t>
            </a:r>
            <a:r>
              <a:rPr lang="ru-RU" sz="1800" dirty="0">
                <a:latin typeface="Verdana"/>
              </a:rPr>
              <a:t>, расставьте знаки препинания.</a:t>
            </a:r>
          </a:p>
          <a:p>
            <a:pPr lvl="0" algn="just"/>
            <a:endParaRPr lang="ru-RU" sz="1800" dirty="0" smtClean="0">
              <a:latin typeface="Verdana"/>
            </a:endParaRP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Его товарищ согнулся поставив локти и подперев скулы ладонями.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Он улыбнулся отцу и сойдя вниз на палубу подошёл к одному матросу который, сидя на полу раскручивал кусок каната.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Макар сидел на дровнях слегка покачиваясь и продолжал свою песню.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Левинсон постоял немного вслушиваясь в темноту и улыбнувшись про себя зашагал ещё быстрее.</a:t>
            </a:r>
            <a:endParaRPr lang="ru-RU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834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409911" y="91556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latin typeface="Verdana"/>
              </a:rPr>
              <a:t>Спишите предложения, обозначьте границы деепричастных </a:t>
            </a:r>
            <a:r>
              <a:rPr lang="ru-RU" sz="1800" dirty="0" smtClean="0">
                <a:latin typeface="Verdana"/>
              </a:rPr>
              <a:t>оборотов</a:t>
            </a:r>
            <a:r>
              <a:rPr lang="ru-RU" sz="1800" dirty="0">
                <a:latin typeface="Verdana"/>
              </a:rPr>
              <a:t>, расставьте знаки препинания.</a:t>
            </a:r>
          </a:p>
          <a:p>
            <a:pPr lvl="0" algn="just"/>
            <a:endParaRPr lang="ru-RU" sz="1800" dirty="0" smtClean="0">
              <a:latin typeface="Verdana"/>
            </a:endParaRP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Его товарищ согнулся, поставив локти и подперев скулы ладонями.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Он улыбнулся отцу и, сойдя вниз на палубу, подошёл к одному матросу, который, сидя на полу, раскручивал кусок каната.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Макар сидел на дровнях, слегка покачиваясь, и продолжал свою песню.</a:t>
            </a:r>
          </a:p>
          <a:p>
            <a:pPr marL="342900" lvl="0" indent="-342900" algn="just">
              <a:buAutoNum type="arabicPeriod"/>
            </a:pPr>
            <a:r>
              <a:rPr lang="ru-RU" sz="1800" dirty="0" smtClean="0">
                <a:latin typeface="Verdana"/>
              </a:rPr>
              <a:t>Левинсон постоял немного, вслушиваясь в темноту, и, улыбнувшись про себя, зашагал ещё быстрее.</a:t>
            </a:r>
            <a:endParaRPr lang="ru-RU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7143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>
            <a:spLocks noGrp="1"/>
          </p:cNvSpPr>
          <p:nvPr>
            <p:ph type="title" idx="4294967295"/>
          </p:nvPr>
        </p:nvSpPr>
        <p:spPr>
          <a:xfrm>
            <a:off x="2123728" y="1707654"/>
            <a:ext cx="5112568" cy="1728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7694"/>
            <a:ext cx="257175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59582"/>
            <a:ext cx="2366485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8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187624" y="123478"/>
            <a:ext cx="756084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B600"/>
                </a:solidFill>
              </a:rPr>
              <a:t>Что такое причастие и деепричастие?</a:t>
            </a:r>
            <a:endParaRPr sz="28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55576" y="843558"/>
            <a:ext cx="7992888" cy="191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 smtClean="0">
                <a:solidFill>
                  <a:srgbClr val="FFFFFF"/>
                </a:solidFill>
              </a:rPr>
              <a:t>	Причастие </a:t>
            </a:r>
            <a:r>
              <a:rPr lang="ru-RU" sz="1400" dirty="0">
                <a:solidFill>
                  <a:srgbClr val="FFFFFF"/>
                </a:solidFill>
              </a:rPr>
              <a:t>— это особая форма глагола, которая обозначает признак предмета по действию и сочетает грамматические признаки глагола и </a:t>
            </a:r>
            <a:r>
              <a:rPr lang="ru-RU" sz="1400" dirty="0" smtClean="0">
                <a:solidFill>
                  <a:srgbClr val="FFFFFF"/>
                </a:solidFill>
              </a:rPr>
              <a:t>прилагательного. И отвечает на вопросы </a:t>
            </a:r>
            <a:r>
              <a:rPr lang="ru-RU" sz="1400" i="1" dirty="0" smtClean="0">
                <a:solidFill>
                  <a:srgbClr val="FFFFFF"/>
                </a:solidFill>
              </a:rPr>
              <a:t>какой? что делающий? что сделавший?</a:t>
            </a:r>
          </a:p>
          <a:p>
            <a:pPr marL="0" lvl="0" indent="0">
              <a:buNone/>
            </a:pPr>
            <a:endParaRPr lang="ru-RU" sz="1400" i="1" dirty="0" smtClean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ru-RU" sz="1400" dirty="0">
                <a:solidFill>
                  <a:srgbClr val="FFFFFF"/>
                </a:solidFill>
              </a:rPr>
              <a:t>	Деепричастие — это особая глагольная форма (часть речи), которая обозначает добавочное действие как признак другого процесса, имеет грамматические признаки глагола и наречия и отвечает на вопросы </a:t>
            </a:r>
            <a:r>
              <a:rPr lang="ru-RU" sz="1400" i="1" dirty="0">
                <a:solidFill>
                  <a:srgbClr val="FFFFFF"/>
                </a:solidFill>
              </a:rPr>
              <a:t>что делая</a:t>
            </a:r>
            <a:r>
              <a:rPr lang="ru-RU" sz="1400" i="1" dirty="0" smtClean="0">
                <a:solidFill>
                  <a:srgbClr val="FFFFFF"/>
                </a:solidFill>
              </a:rPr>
              <a:t>? </a:t>
            </a:r>
            <a:r>
              <a:rPr lang="ru-RU" sz="1400" i="1" dirty="0">
                <a:solidFill>
                  <a:srgbClr val="FFFFFF"/>
                </a:solidFill>
              </a:rPr>
              <a:t>к</a:t>
            </a:r>
            <a:r>
              <a:rPr lang="ru-RU" sz="1400" i="1" dirty="0" smtClean="0">
                <a:solidFill>
                  <a:srgbClr val="FFFFFF"/>
                </a:solidFill>
              </a:rPr>
              <a:t>ак?</a:t>
            </a:r>
            <a:endParaRPr sz="1400" i="1" dirty="0">
              <a:solidFill>
                <a:srgbClr val="FFFFFF"/>
              </a:solidFill>
            </a:endParaRPr>
          </a:p>
        </p:txBody>
      </p:sp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931790"/>
            <a:ext cx="2122047" cy="1494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1830"/>
            <a:ext cx="1931200" cy="15449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1" y="2715766"/>
            <a:ext cx="5529808" cy="2052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5086"/>
            <a:ext cx="3300958" cy="247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51870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4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76" y="676315"/>
            <a:ext cx="4927511" cy="36956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5886"/>
            <a:ext cx="944488" cy="81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1" y="771550"/>
            <a:ext cx="317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3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9475"/>
            <a:ext cx="2411759" cy="2630400"/>
          </a:xfrm>
        </p:spPr>
        <p:txBody>
          <a:bodyPr/>
          <a:lstStyle/>
          <a:p>
            <a:r>
              <a:rPr lang="ru-RU" dirty="0" smtClean="0"/>
              <a:t>Суффиксы действительных причастий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20" y="445134"/>
            <a:ext cx="3816424" cy="2862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58899"/>
            <a:ext cx="4009628" cy="2272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26285"/>
            <a:ext cx="2031298" cy="24532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9942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7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2286075" cy="2630400"/>
          </a:xfrm>
        </p:spPr>
        <p:txBody>
          <a:bodyPr/>
          <a:lstStyle/>
          <a:p>
            <a:r>
              <a:rPr lang="ru-RU" dirty="0" smtClean="0"/>
              <a:t>Суффиксы страдательных причастий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1330"/>
            <a:ext cx="5152256" cy="4043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3361867"/>
            <a:ext cx="823883" cy="13731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15566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1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3558"/>
            <a:ext cx="4705945" cy="34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43558"/>
            <a:ext cx="2793479" cy="27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295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661</Words>
  <Application>Microsoft Office PowerPoint</Application>
  <PresentationFormat>Экран (16:9)</PresentationFormat>
  <Paragraphs>109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Lato Light</vt:lpstr>
      <vt:lpstr>Times New Roman</vt:lpstr>
      <vt:lpstr>Roboto Slab Regular</vt:lpstr>
      <vt:lpstr>Verdana</vt:lpstr>
      <vt:lpstr>Kent template</vt:lpstr>
      <vt:lpstr>Причастия и деепричастия</vt:lpstr>
      <vt:lpstr>План презентации</vt:lpstr>
      <vt:lpstr>Что такое причастие и деепричастие?</vt:lpstr>
      <vt:lpstr>Презентация PowerPoint</vt:lpstr>
      <vt:lpstr>Презентация PowerPoint</vt:lpstr>
      <vt:lpstr>Суффиксы действительных причастий</vt:lpstr>
      <vt:lpstr>Суффиксы страдательных причастий</vt:lpstr>
      <vt:lpstr>Презентация PowerPoint</vt:lpstr>
      <vt:lpstr>Презентация PowerPoint</vt:lpstr>
      <vt:lpstr>Потренируемся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Lisa</cp:lastModifiedBy>
  <cp:revision>21</cp:revision>
  <dcterms:modified xsi:type="dcterms:W3CDTF">2023-06-21T13:04:20Z</dcterms:modified>
</cp:coreProperties>
</file>